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8" r:id="rId4"/>
    <p:sldId id="297" r:id="rId5"/>
    <p:sldId id="298" r:id="rId6"/>
    <p:sldId id="299" r:id="rId7"/>
    <p:sldId id="272" r:id="rId8"/>
    <p:sldId id="258" r:id="rId9"/>
    <p:sldId id="280" r:id="rId10"/>
    <p:sldId id="281" r:id="rId11"/>
    <p:sldId id="262" r:id="rId12"/>
    <p:sldId id="269" r:id="rId13"/>
    <p:sldId id="270" r:id="rId14"/>
    <p:sldId id="295" r:id="rId15"/>
    <p:sldId id="273" r:id="rId16"/>
    <p:sldId id="268" r:id="rId17"/>
    <p:sldId id="282" r:id="rId18"/>
    <p:sldId id="283" r:id="rId19"/>
    <p:sldId id="275" r:id="rId20"/>
    <p:sldId id="284" r:id="rId21"/>
    <p:sldId id="285" r:id="rId22"/>
    <p:sldId id="290" r:id="rId23"/>
    <p:sldId id="291" r:id="rId24"/>
    <p:sldId id="286" r:id="rId25"/>
    <p:sldId id="287" r:id="rId26"/>
    <p:sldId id="292" r:id="rId27"/>
    <p:sldId id="26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7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7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79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4d7fa5b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4d7fa5b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4d7fa5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4d7fa5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6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5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9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09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50" y="490625"/>
            <a:ext cx="4970227" cy="43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4325" y="334350"/>
            <a:ext cx="3000000" cy="3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CCCCCC"/>
                </a:solidFill>
                <a:latin typeface="Georgia"/>
                <a:ea typeface="Georgia"/>
                <a:cs typeface="Georgia"/>
                <a:sym typeface="Georgia"/>
              </a:rPr>
              <a:t>London in the Pandemic Era:</a:t>
            </a:r>
            <a:endParaRPr sz="3000" b="1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CCCCCC"/>
                </a:solidFill>
                <a:latin typeface="Georgia"/>
                <a:ea typeface="Georgia"/>
                <a:cs typeface="Georgia"/>
                <a:sym typeface="Georgia"/>
              </a:rPr>
              <a:t>Consequences and Implications of COVID-19</a:t>
            </a:r>
            <a:endParaRPr sz="22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675" y="4844150"/>
            <a:ext cx="18738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CCCC"/>
                </a:solidFill>
              </a:rPr>
              <a:t>Prepared for Enders Analysis</a:t>
            </a:r>
            <a:endParaRPr sz="800"/>
          </a:p>
        </p:txBody>
      </p:sp>
      <p:sp>
        <p:nvSpPr>
          <p:cNvPr id="57" name="Google Shape;57;p13"/>
          <p:cNvSpPr txBox="1"/>
          <p:nvPr/>
        </p:nvSpPr>
        <p:spPr>
          <a:xfrm>
            <a:off x="668025" y="3806875"/>
            <a:ext cx="2581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Caroline Cullinan &amp; Leonardo Nicoletti</a:t>
            </a:r>
            <a:endParaRPr sz="1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2A362-8BE4-4C01-B10F-6F48CAF3B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EDB15249-B818-449D-A9DF-682C7568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303602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CBA5C-3573-4987-97A4-A216DA17E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38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56239"/>
            <a:ext cx="7415866" cy="72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Disaggregating London: COVID-19 &amp; Mobility by Borough</a:t>
            </a: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20903-AA3D-471E-A216-E8BB76431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65ED651-50E4-4B0F-9C02-0A219F45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4" y="243167"/>
            <a:ext cx="4076371" cy="4521665"/>
          </a:xfrm>
          <a:prstGeom prst="rect">
            <a:avLst/>
          </a:prstGeom>
        </p:spPr>
      </p:pic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4B313D01-625C-460F-B9E2-3DC64D024FCD}"/>
              </a:ext>
            </a:extLst>
          </p:cNvPr>
          <p:cNvSpPr txBox="1"/>
          <p:nvPr/>
        </p:nvSpPr>
        <p:spPr>
          <a:xfrm>
            <a:off x="4803377" y="243167"/>
            <a:ext cx="3976451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434343"/>
                </a:solidFill>
              </a:rPr>
              <a:t>COVID-19 Cases per Borough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D8A5B-A1F4-4EC9-8310-F0680B335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34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EE718-D39F-4632-ABE2-ADE4FE4A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4" y="243167"/>
            <a:ext cx="4231142" cy="4578002"/>
          </a:xfrm>
          <a:prstGeom prst="rect">
            <a:avLst/>
          </a:prstGeom>
        </p:spPr>
      </p:pic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3B859D2B-F62E-4AE1-9543-57B9378B621F}"/>
              </a:ext>
            </a:extLst>
          </p:cNvPr>
          <p:cNvSpPr txBox="1"/>
          <p:nvPr/>
        </p:nvSpPr>
        <p:spPr>
          <a:xfrm>
            <a:off x="264254" y="243166"/>
            <a:ext cx="3976451" cy="77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434343"/>
                </a:solidFill>
              </a:rPr>
              <a:t>Drop in Aggregated Mobility per Borough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62F17A-2AF7-4CD1-9A90-C34B859C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04" y="266388"/>
            <a:ext cx="4160762" cy="46107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A9DD-04E1-4F9E-8460-592DC0132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8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EE718-D39F-4632-ABE2-ADE4FE4A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4" y="243167"/>
            <a:ext cx="4231142" cy="457800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62F17A-2AF7-4CD1-9A90-C34B859C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04" y="266388"/>
            <a:ext cx="4160762" cy="4610724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1193489-651D-42F9-89B7-70FD7029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4" y="243167"/>
            <a:ext cx="4076371" cy="45216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4168A-BD91-436D-803F-0FCA253C5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804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44045"/>
            <a:ext cx="7415866" cy="85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Disaggregating Mobility in London: Identifying Major Shifts in Urban Lifestyles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ECF1E-B0C5-4E2E-80B1-3D936F0A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817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4AE37F8-5EAE-45C4-A640-95085D1D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7" y="0"/>
            <a:ext cx="8337066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28A9-3E94-4FA6-B6D8-E4A7899B7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168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EFD8CEC-3951-41BF-A8DD-54EE4684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3" y="0"/>
            <a:ext cx="8343373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3B65D-E8A3-4EF1-B996-5DE4E60CF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907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53435D-D7E1-4321-8F09-9E5BAB76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26" y="0"/>
            <a:ext cx="8323548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65D9-F114-4DC8-B63F-DD856209E4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916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31657"/>
            <a:ext cx="7415866" cy="8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The Impact of Reduced Mobility: London CBD as a Case Study</a:t>
            </a:r>
            <a:endParaRPr lang="en-GB" sz="2200" dirty="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"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1A448-C074-47FD-9269-37020AD097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944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725" y="152400"/>
            <a:ext cx="409174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85380" y="42530"/>
            <a:ext cx="3600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</a:rPr>
              <a:t>Overview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448837"/>
            <a:ext cx="4266300" cy="454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endParaRPr lang="en" dirty="0">
              <a:solidFill>
                <a:srgbClr val="434343"/>
              </a:solidFill>
            </a:endParaRPr>
          </a:p>
          <a:p>
            <a:pPr marL="457200" indent="-323850">
              <a:lnSpc>
                <a:spcPct val="115000"/>
              </a:lnSpc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GB" dirty="0">
                <a:solidFill>
                  <a:srgbClr val="434343"/>
                </a:solidFill>
              </a:rPr>
              <a:t>Methodology &amp; Concepts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</a:pPr>
            <a:endParaRPr lang="en"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An Introduction to COVID-19 and Mobility in London, UK: Setting the Scene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Disaggregating London: COVID-19 &amp; Mobility by Borough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Disaggregating Mobility in London: Identifying Major Shifts in Urban Lifestyles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The Impact of Reduced Mobility: London CBD As A Case Study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 How Does London Compare?</a:t>
            </a:r>
          </a:p>
          <a:p>
            <a:pPr marL="133350" lvl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</a:pPr>
            <a:endParaRPr lang="en" dirty="0">
              <a:solidFill>
                <a:srgbClr val="43434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DE497-03DD-4A15-BCC7-480599314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8652BD9-F917-498D-9D06-68B4E6F3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4" y="0"/>
            <a:ext cx="8396712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1E617-8908-4CA0-A360-A30890065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8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DB0EAB-A4D6-4548-A580-5BC857C2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0" y="0"/>
            <a:ext cx="8405399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809C-F452-400B-B030-661FE24210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696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768BB1-ED35-4CDF-BC57-70F02189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8" y="0"/>
            <a:ext cx="8270143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9A931-62C6-44A1-B3BD-5C715B875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049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BF678F7-C870-47F7-9147-B4D73C0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9" y="0"/>
            <a:ext cx="8300759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E4488-CFE3-4BEE-A75B-359D739F8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971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292995"/>
            <a:ext cx="7415866" cy="55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How Does London Compare?</a:t>
            </a:r>
            <a:endParaRPr lang="en-GB" sz="2200" dirty="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"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6378E-5A34-4DCA-B709-A8EB395EB5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597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69085B6-745F-481A-8F08-68547033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3" y="0"/>
            <a:ext cx="8355633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3ED8B-2F82-4CB3-9285-70722EF0C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736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0C9188-57A4-48C7-8AF1-33B30AD9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6" y="0"/>
            <a:ext cx="8339428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78D7-A18D-4686-81AA-81205B939E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042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2278050" y="1492250"/>
            <a:ext cx="45879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D9D9D9"/>
                </a:solidFill>
              </a:rPr>
              <a:t>Thank You</a:t>
            </a:r>
            <a:endParaRPr sz="65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2200">
              <a:solidFill>
                <a:srgbClr val="D9D9D9"/>
              </a:solidFill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1200782" y="3488768"/>
            <a:ext cx="3218196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D9D9D9"/>
                </a:solidFill>
              </a:rPr>
              <a:t>Caroline Cullinan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dirty="0">
                <a:solidFill>
                  <a:srgbClr val="D9D9D9"/>
                </a:solidFill>
              </a:rPr>
              <a:t>c</a:t>
            </a:r>
            <a:r>
              <a:rPr lang="en" sz="1600" dirty="0">
                <a:solidFill>
                  <a:srgbClr val="D9D9D9"/>
                </a:solidFill>
              </a:rPr>
              <a:t>aroline.g.cullinan@gmail.com</a:t>
            </a:r>
            <a:endParaRPr sz="1600" dirty="0">
              <a:solidFill>
                <a:srgbClr val="D9D9D9"/>
              </a:solidFill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4792203" y="3488768"/>
            <a:ext cx="3261982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D9D9D9"/>
                </a:solidFill>
              </a:rPr>
              <a:t>Leonardo Nicoletti</a:t>
            </a:r>
            <a:endParaRPr sz="1600" dirty="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1600" dirty="0">
                <a:solidFill>
                  <a:srgbClr val="D9D9D9"/>
                </a:solidFill>
              </a:rPr>
              <a:t>i</a:t>
            </a:r>
            <a:r>
              <a:rPr lang="en" sz="1600">
                <a:solidFill>
                  <a:srgbClr val="D9D9D9"/>
                </a:solidFill>
              </a:rPr>
              <a:t>nfo</a:t>
            </a:r>
            <a:r>
              <a:rPr lang="en" sz="1600" dirty="0">
                <a:solidFill>
                  <a:srgbClr val="D9D9D9"/>
                </a:solidFill>
              </a:rPr>
              <a:t>.leonardonicoletti@gmail.com</a:t>
            </a:r>
            <a:endParaRPr sz="1600" dirty="0">
              <a:solidFill>
                <a:srgbClr val="D9D9D9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F85EC-9CFB-4D54-BFEA-480A336EA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503305" y="2147850"/>
            <a:ext cx="813739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400"/>
              </a:spcAft>
            </a:pPr>
            <a:r>
              <a:rPr lang="en-GB" sz="2400">
                <a:solidFill>
                  <a:srgbClr val="CCCCCC"/>
                </a:solidFill>
              </a:rPr>
              <a:t>Methodology &amp; Concepts</a:t>
            </a:r>
            <a:endParaRPr lang="en-GB"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89224-ECE6-4A43-9242-1A68E19C0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459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0" y="19936"/>
            <a:ext cx="9143999" cy="510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GB" sz="1400" u="sng" dirty="0"/>
              <a:t>Data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4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1. The Health Foundation COVID-19 Policy Tracker</a:t>
            </a:r>
            <a:r>
              <a:rPr lang="en-GB" sz="1000" dirty="0"/>
              <a:t>: Timeline of national policy and health system responses to COVID-19 in England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0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2. Greater London Authority Coronavirus (COVID-19) Cases</a:t>
            </a:r>
            <a:r>
              <a:rPr lang="en-GB" sz="1000" dirty="0"/>
              <a:t>: Public Health England (PHE) daily updated data on confirmed COVID-19 cases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0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3. Google COVID-19 Community Mobility Reports</a:t>
            </a:r>
            <a:r>
              <a:rPr lang="en-GB" sz="1000" dirty="0"/>
              <a:t>: A record of movement trends over time by geography for different categories of places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Residential Areas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Public Transportation </a:t>
            </a:r>
          </a:p>
          <a:p>
            <a:pPr lvl="1">
              <a:lnSpc>
                <a:spcPct val="100000"/>
              </a:lnSpc>
            </a:pPr>
            <a:r>
              <a:rPr lang="en-GB" sz="1000" dirty="0"/>
              <a:t>Data shows how visitation to different categories of place have changed when compared to the </a:t>
            </a:r>
            <a:r>
              <a:rPr lang="en-GB" sz="1000" b="1" dirty="0"/>
              <a:t>baseline </a:t>
            </a:r>
            <a:r>
              <a:rPr lang="en-GB" sz="1000" dirty="0"/>
              <a:t>days</a:t>
            </a:r>
            <a:endParaRPr lang="en-GB" b="1" dirty="0"/>
          </a:p>
          <a:p>
            <a:pPr marL="114300" indent="0">
              <a:lnSpc>
                <a:spcPct val="100000"/>
              </a:lnSpc>
              <a:buNone/>
            </a:pPr>
            <a:endParaRPr lang="en-GB" sz="1400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400" u="sng" dirty="0"/>
              <a:t>Baseline</a:t>
            </a:r>
          </a:p>
          <a:p>
            <a:pPr lvl="1">
              <a:lnSpc>
                <a:spcPct val="100000"/>
              </a:lnSpc>
            </a:pPr>
            <a:r>
              <a:rPr lang="en-GB" sz="1000" dirty="0"/>
              <a:t>Calculated per day (i.e. Monday, Tuesday Wednesday, etc.)</a:t>
            </a:r>
          </a:p>
          <a:p>
            <a:pPr lvl="1">
              <a:lnSpc>
                <a:spcPct val="100000"/>
              </a:lnSpc>
            </a:pPr>
            <a:r>
              <a:rPr lang="en-GB" sz="1000" dirty="0">
                <a:solidFill>
                  <a:srgbClr val="3C4043"/>
                </a:solidFill>
                <a:latin typeface="Roboto"/>
              </a:rPr>
              <a:t>R</a:t>
            </a: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epresent a </a:t>
            </a:r>
            <a:r>
              <a:rPr lang="en-GB" sz="1000" b="0" i="1" dirty="0">
                <a:solidFill>
                  <a:srgbClr val="3C4043"/>
                </a:solidFill>
                <a:effectLst/>
                <a:latin typeface="Roboto"/>
              </a:rPr>
              <a:t>normal</a:t>
            </a: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 value for that day of the week</a:t>
            </a:r>
          </a:p>
          <a:p>
            <a:pPr lvl="1">
              <a:lnSpc>
                <a:spcPct val="100000"/>
              </a:lnSpc>
            </a:pP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Median value from the 5‑week period</a:t>
            </a:r>
            <a:endParaRPr lang="en-GB" sz="1000" dirty="0"/>
          </a:p>
          <a:p>
            <a:pPr lvl="1">
              <a:lnSpc>
                <a:spcPct val="100000"/>
              </a:lnSpc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67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334633-0389-478E-B841-5F1387FAA4EA}"/>
              </a:ext>
            </a:extLst>
          </p:cNvPr>
          <p:cNvSpPr/>
          <p:nvPr/>
        </p:nvSpPr>
        <p:spPr>
          <a:xfrm>
            <a:off x="4571039" y="-1"/>
            <a:ext cx="4567645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0009C-7650-458E-B9E2-8D902220DD33}"/>
              </a:ext>
            </a:extLst>
          </p:cNvPr>
          <p:cNvSpPr/>
          <p:nvPr/>
        </p:nvSpPr>
        <p:spPr>
          <a:xfrm>
            <a:off x="4355" y="0"/>
            <a:ext cx="456764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397192" y="616170"/>
            <a:ext cx="3817088" cy="397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00000"/>
              </a:lnSpc>
              <a:buNone/>
            </a:pPr>
            <a:r>
              <a:rPr lang="en-GB" sz="1600" b="1" dirty="0"/>
              <a:t>Disaggregated Mobility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 algn="ctr">
              <a:lnSpc>
                <a:spcPct val="100000"/>
              </a:lnSpc>
              <a:buNone/>
            </a:pPr>
            <a:r>
              <a:rPr lang="en-GB" sz="1200" dirty="0"/>
              <a:t>Daily deviation from baseline activity for each category of mobility</a:t>
            </a:r>
            <a:endParaRPr lang="en-GB" sz="1200" b="1" dirty="0"/>
          </a:p>
          <a:p>
            <a:pPr lvl="2">
              <a:lnSpc>
                <a:spcPct val="100000"/>
              </a:lnSpc>
            </a:pPr>
            <a:r>
              <a:rPr lang="en-GB" sz="12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Residential Areas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Public Transportation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1B1EC2-7E71-4ED8-8391-FB0ED649EFFA}"/>
              </a:ext>
            </a:extLst>
          </p:cNvPr>
          <p:cNvSpPr txBox="1">
            <a:spLocks/>
          </p:cNvSpPr>
          <p:nvPr/>
        </p:nvSpPr>
        <p:spPr>
          <a:xfrm>
            <a:off x="4929720" y="616170"/>
            <a:ext cx="3817088" cy="391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00000"/>
              </a:lnSpc>
              <a:buNone/>
            </a:pPr>
            <a:r>
              <a:rPr lang="en-GB" sz="1600" b="1" dirty="0"/>
              <a:t>Aggregated Mobility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 algn="ctr">
              <a:buNone/>
            </a:pPr>
            <a:r>
              <a:rPr lang="en-GB" sz="1200" dirty="0"/>
              <a:t>Calculated mean of  the following mobility categories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Public Transportation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734FB8-169E-4181-946D-93A2798CC6F6}"/>
              </a:ext>
            </a:extLst>
          </p:cNvPr>
          <p:cNvCxnSpPr/>
          <p:nvPr/>
        </p:nvCxnSpPr>
        <p:spPr>
          <a:xfrm>
            <a:off x="4571039" y="-1"/>
            <a:ext cx="0" cy="5143501"/>
          </a:xfrm>
          <a:prstGeom prst="line">
            <a:avLst/>
          </a:prstGeom>
          <a:ln w="19050">
            <a:solidFill>
              <a:srgbClr val="070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2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484576" y="1131204"/>
            <a:ext cx="6535233" cy="178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/>
              <a:t>City of London is considered to be its own “borough” for better transparency as to how COVID-19 has impacted London’s economic driver</a:t>
            </a:r>
            <a:endParaRPr lang="en-GB" sz="1200" b="1" dirty="0"/>
          </a:p>
          <a:p>
            <a:pPr marL="596900" lvl="1" indent="0">
              <a:lnSpc>
                <a:spcPct val="100000"/>
              </a:lnSpc>
              <a:buNone/>
            </a:pPr>
            <a:endParaRPr lang="en-GB" b="1" dirty="0"/>
          </a:p>
          <a:p>
            <a:pPr>
              <a:lnSpc>
                <a:spcPct val="100000"/>
              </a:lnSpc>
            </a:pPr>
            <a:r>
              <a:rPr lang="en-GB" sz="1600" dirty="0"/>
              <a:t>Removed Weekends (i.e. Saturday, Sunday)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432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503305" y="2147850"/>
            <a:ext cx="813739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400"/>
              </a:spcAft>
            </a:pPr>
            <a:r>
              <a:rPr lang="en" sz="2200" dirty="0">
                <a:solidFill>
                  <a:srgbClr val="CCCCCC"/>
                </a:solidFill>
              </a:rPr>
              <a:t>An Introduction to COVID-19 and Mobility in London, UK: Setting the Scene</a:t>
            </a:r>
            <a:endParaRPr lang="en-GB"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323D9-1CC7-49A9-9045-4410C4C6D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8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E45269F-EB05-40A9-943A-1BC181FF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171636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71A86-2A63-4262-9111-6FB9304EB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5E5177D0-6493-4EBA-BD16-64427390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25561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E3544-1D67-4B7E-816E-50E7F4615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8541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392</Words>
  <Application>Microsoft Office PowerPoint</Application>
  <PresentationFormat>On-screen Show (16:9)</PresentationFormat>
  <Paragraphs>102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Georgia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Cullinan</dc:creator>
  <cp:lastModifiedBy>Caroline Cullinan</cp:lastModifiedBy>
  <cp:revision>61</cp:revision>
  <dcterms:modified xsi:type="dcterms:W3CDTF">2022-10-05T09:16:22Z</dcterms:modified>
</cp:coreProperties>
</file>